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5" r:id="rId10"/>
    <p:sldId id="267" r:id="rId11"/>
    <p:sldId id="271" r:id="rId12"/>
    <p:sldId id="266" r:id="rId13"/>
    <p:sldId id="268" r:id="rId14"/>
    <p:sldId id="269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5BB7"/>
    <a:srgbClr val="222E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42"/>
    <p:restoredTop sz="97155"/>
  </p:normalViewPr>
  <p:slideViewPr>
    <p:cSldViewPr snapToGrid="0" snapToObjects="1">
      <p:cViewPr>
        <p:scale>
          <a:sx n="120" d="100"/>
          <a:sy n="120" d="100"/>
        </p:scale>
        <p:origin x="664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343EF-ED1A-186C-F863-64A7CE42B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E89B2D-8B37-DA1C-4D0A-4722524D6B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75420-3125-EB90-F6C4-360CDA40B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D0D548-A1FC-95C9-70FD-8D89FC221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904CB-DFFD-9533-64A6-6D73A5B20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543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9F778-6288-4686-26A2-63A82C302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BD81F-93C7-2C17-D880-E40315FE48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C0D43-778C-E9C4-9DEE-7167AC2B2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B2D5A-390E-F4BA-E25A-CC7FFE401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F6915-BA84-55CD-FBFA-97CE776D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01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BCCDF7-AE6B-2DCA-A99D-01052552B3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E3CC4F-8D89-B9C4-E24A-9BD870501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ACFE3-D723-311F-7640-2CF38CABD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E3283-9210-1A96-8E50-63D21CEB2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15D20-22DF-D727-CFEC-C4E530E90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661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531E6-107D-7B4F-7148-20FE66EDD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9AAA3-B934-AB83-FB51-834D595C5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19071-EC43-788F-5141-BE171AFEA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1978A-6C29-43E7-773E-6B9C94779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99A5C-B24B-6E25-6F50-A863EEEEB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330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76AEB-D29D-47AC-3262-8551C2EED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A9DCDA-1A05-9F63-8901-45E1EC7BE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77BFB-8D6B-80D3-3A15-4EA1C5E0E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C7475A-4853-288B-5507-227ECD58C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531DD-48FA-FA54-20A8-EB5196538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72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582AF-E03E-9558-2EE0-E904A107E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0B9CF-95D0-5460-6CF9-E9E5B8A748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06520-83A3-944F-EF3A-F226A3445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7502E1-3332-C224-C1BD-6D956F68C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5C2398-ACD0-7D65-2AAF-A654EC4A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132376-8B2B-4BCF-EB14-177F75944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73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790DD-5341-530E-3F52-36E5E1264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1BEF3-3693-AEB1-F99D-214860E5A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3437C0-D66A-C308-0967-AA1B7A0E6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4D7768-54DD-78B1-7FE8-A1642596F7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D4C52F-BB5E-4066-364F-AD12AD3DF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6AD8D9-85CD-F001-8667-A214577B6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EDCED2-AD74-B0E2-6B2C-9D4D561F9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22D80B-0B92-13D1-8360-D874455FE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97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6FE56-E36C-9978-7160-A7306018D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B649B6-B66D-2525-81D2-61B642111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472A50-C4BB-4D1F-0D9C-739DCF6B5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3C158E-E38C-47CC-3F22-BAF9B5016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289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3FA1ED-3E06-B079-FCCA-B472393C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EF61FF-E830-D2B4-00C3-F1D7B5C4B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14496B-6FD8-6AEB-F60F-24DF1A23D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48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B2E09-41E9-9207-AAD5-D5B8CC966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D0382-690F-527E-E147-C33A0AC41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606FF-E405-BABB-F1C3-3E13B10B5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14D97B-7D97-213E-2A05-E3B2F2DE6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D6702-6A7A-7008-95C3-76589CB97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C293E-0FF0-DACB-FCF5-14EF78D1E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23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CE132-FC46-3A8D-2C27-16B15321A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C15188-C70F-A5D5-900C-2B9BC97181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9852D-6E9D-15C8-9AFA-A2655151C4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F9E39-9D82-5737-DD4F-174CF6DF7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3B6FDB-DBB3-D9F1-1522-82A913682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77DDB-4C9B-2FF5-3DC1-BE8258ED8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37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E4737C-82E9-26A0-0E3A-710AD740C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880DD-D5A8-ACED-C248-7888A6D75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12CEF-176F-9D8A-82D0-BDCCD7798C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C252C-F629-204C-80BB-5DA6AC711B07}" type="datetimeFigureOut">
              <a:rPr lang="en-US" smtClean="0"/>
              <a:t>5/14/22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78288-21DE-22CB-8214-736AECD7D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6EE4E-CEE5-14DB-F1D1-1A17CF4C74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441A7-FBA7-E743-A8DC-48BEE494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44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E1DC2778-FB9C-C329-335B-7B780B3919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74373" y="1866030"/>
            <a:ext cx="5243245" cy="2241064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97D2256A-8C58-DE8E-9F05-CA374FF9C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0963" y="4671226"/>
            <a:ext cx="8650066" cy="55553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rgbClr val="222E4F"/>
                </a:solidFill>
              </a:rPr>
              <a:t>Classifying Failures in Defect Elimination Platform</a:t>
            </a:r>
          </a:p>
        </p:txBody>
      </p:sp>
    </p:spTree>
    <p:extLst>
      <p:ext uri="{BB962C8B-B14F-4D97-AF65-F5344CB8AC3E}">
        <p14:creationId xmlns:p14="http://schemas.microsoft.com/office/powerpoint/2010/main" val="1013408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16344C3D-15FC-8D56-31A5-0E9DCB4D345C}"/>
              </a:ext>
            </a:extLst>
          </p:cNvPr>
          <p:cNvSpPr txBox="1">
            <a:spLocks/>
          </p:cNvSpPr>
          <p:nvPr/>
        </p:nvSpPr>
        <p:spPr>
          <a:xfrm>
            <a:off x="3471825" y="379987"/>
            <a:ext cx="5532853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222E4F"/>
                </a:solidFill>
              </a:rPr>
              <a:t>Object Part and Damage Codes (</a:t>
            </a:r>
            <a:r>
              <a:rPr lang="en-US" sz="2400" b="1" dirty="0">
                <a:solidFill>
                  <a:srgbClr val="355BB7"/>
                </a:solidFill>
              </a:rPr>
              <a:t>Path One</a:t>
            </a:r>
            <a:r>
              <a:rPr lang="en-US" sz="2400" b="1" dirty="0">
                <a:solidFill>
                  <a:srgbClr val="222E4F"/>
                </a:solidFill>
              </a:rPr>
              <a:t>)</a:t>
            </a: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96FF5E6-06E2-D3C7-B262-F176C867B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0367" y="1558731"/>
            <a:ext cx="2077885" cy="4067349"/>
          </a:xfrm>
          <a:prstGeom prst="rect">
            <a:avLst/>
          </a:prstGeom>
        </p:spPr>
      </p:pic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6F673D-4E50-009B-14FC-1F363041FA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8252" y="1530738"/>
            <a:ext cx="2243673" cy="418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756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8BCE46A-2D4B-C6F3-604F-BF14B3BD10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647" y="1760181"/>
            <a:ext cx="4838700" cy="472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BB1EA0-E4F7-BD18-58E2-FC39DC23780B}"/>
              </a:ext>
            </a:extLst>
          </p:cNvPr>
          <p:cNvSpPr txBox="1"/>
          <p:nvPr/>
        </p:nvSpPr>
        <p:spPr>
          <a:xfrm>
            <a:off x="5216773" y="2093287"/>
            <a:ext cx="889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55BB7"/>
                </a:solidFill>
              </a:rPr>
              <a:t>Path One</a:t>
            </a:r>
            <a:endParaRPr lang="en-US" sz="1400" dirty="0">
              <a:solidFill>
                <a:srgbClr val="355BB7"/>
              </a:solidFill>
            </a:endParaRPr>
          </a:p>
        </p:txBody>
      </p:sp>
      <p:pic>
        <p:nvPicPr>
          <p:cNvPr id="14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06A7E00-43C2-EAD4-4DA8-2F6F9E575DD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3213" b="25710"/>
          <a:stretch/>
        </p:blipFill>
        <p:spPr>
          <a:xfrm>
            <a:off x="3542405" y="1816307"/>
            <a:ext cx="4972942" cy="7828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F485B41-75F8-5F05-D42D-E7E06B788587}"/>
              </a:ext>
            </a:extLst>
          </p:cNvPr>
          <p:cNvSpPr txBox="1"/>
          <p:nvPr/>
        </p:nvSpPr>
        <p:spPr>
          <a:xfrm>
            <a:off x="3817090" y="2129299"/>
            <a:ext cx="3645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Stator</a:t>
            </a:r>
            <a:endParaRPr lang="en-US" sz="1600" dirty="0">
              <a:solidFill>
                <a:srgbClr val="355BB7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04B01C-504C-C4FC-DFB5-9241D8AD2344}"/>
              </a:ext>
            </a:extLst>
          </p:cNvPr>
          <p:cNvSpPr txBox="1"/>
          <p:nvPr/>
        </p:nvSpPr>
        <p:spPr>
          <a:xfrm>
            <a:off x="3817091" y="2056861"/>
            <a:ext cx="680482" cy="5422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302DC2EA-422B-5E62-BBA5-770CE066DF83}"/>
              </a:ext>
            </a:extLst>
          </p:cNvPr>
          <p:cNvSpPr txBox="1">
            <a:spLocks/>
          </p:cNvSpPr>
          <p:nvPr/>
        </p:nvSpPr>
        <p:spPr>
          <a:xfrm>
            <a:off x="2138222" y="415838"/>
            <a:ext cx="7915549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Path Two </a:t>
            </a:r>
            <a:r>
              <a:rPr lang="en-US" sz="2400" b="1" dirty="0">
                <a:solidFill>
                  <a:srgbClr val="222E4F"/>
                </a:solidFill>
              </a:rPr>
              <a:t>Policy for selecting </a:t>
            </a:r>
            <a:r>
              <a:rPr lang="en-US" sz="2400" b="1" dirty="0">
                <a:solidFill>
                  <a:srgbClr val="FF0000"/>
                </a:solidFill>
              </a:rPr>
              <a:t>Object Part </a:t>
            </a:r>
            <a:r>
              <a:rPr lang="en-US" sz="2400" b="1" dirty="0">
                <a:solidFill>
                  <a:srgbClr val="222E4F"/>
                </a:solidFill>
              </a:rPr>
              <a:t>and </a:t>
            </a:r>
            <a:r>
              <a:rPr lang="en-US" sz="2400" b="1" dirty="0">
                <a:solidFill>
                  <a:srgbClr val="FF0000"/>
                </a:solidFill>
              </a:rPr>
              <a:t>Damage Codes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4153B9-A167-F854-D8E9-0FC0B1371341}"/>
              </a:ext>
            </a:extLst>
          </p:cNvPr>
          <p:cNvSpPr txBox="1"/>
          <p:nvPr/>
        </p:nvSpPr>
        <p:spPr>
          <a:xfrm>
            <a:off x="3046375" y="993573"/>
            <a:ext cx="6099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Suppose that the auto populated </a:t>
            </a:r>
            <a:r>
              <a:rPr lang="en-US" b="1" dirty="0"/>
              <a:t>Object Type </a:t>
            </a:r>
            <a:r>
              <a:rPr lang="en-US" dirty="0"/>
              <a:t>was changed from </a:t>
            </a:r>
            <a:r>
              <a:rPr lang="en-US" b="1" dirty="0"/>
              <a:t>Belt Scraper </a:t>
            </a:r>
            <a:r>
              <a:rPr lang="en-US" dirty="0"/>
              <a:t>to </a:t>
            </a:r>
            <a:r>
              <a:rPr lang="en-US" b="1" dirty="0"/>
              <a:t>Stator</a:t>
            </a:r>
          </a:p>
        </p:txBody>
      </p:sp>
    </p:spTree>
    <p:extLst>
      <p:ext uri="{BB962C8B-B14F-4D97-AF65-F5344CB8AC3E}">
        <p14:creationId xmlns:p14="http://schemas.microsoft.com/office/powerpoint/2010/main" val="334763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2D47A41D-414E-11AC-4F86-BA42BBFFA9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769" y="1569300"/>
            <a:ext cx="10764456" cy="1530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CDD8E1-1B23-CB55-86FD-60C70F4D4BAA}"/>
              </a:ext>
            </a:extLst>
          </p:cNvPr>
          <p:cNvSpPr txBox="1"/>
          <p:nvPr/>
        </p:nvSpPr>
        <p:spPr>
          <a:xfrm>
            <a:off x="630626" y="1307690"/>
            <a:ext cx="1284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Equipment Table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88378F-F5B9-F00F-6441-A179DFEE6B62}"/>
              </a:ext>
            </a:extLst>
          </p:cNvPr>
          <p:cNvSpPr txBox="1"/>
          <p:nvPr/>
        </p:nvSpPr>
        <p:spPr>
          <a:xfrm>
            <a:off x="3715472" y="1569300"/>
            <a:ext cx="1229662" cy="153068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56B180-12B7-F6ED-5BE3-2A0E15EC14DD}"/>
              </a:ext>
            </a:extLst>
          </p:cNvPr>
          <p:cNvSpPr txBox="1"/>
          <p:nvPr/>
        </p:nvSpPr>
        <p:spPr>
          <a:xfrm>
            <a:off x="6979534" y="1569300"/>
            <a:ext cx="937550" cy="1530680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582AE2-B0DC-1AAC-1C83-DFB6EC68BA32}"/>
              </a:ext>
            </a:extLst>
          </p:cNvPr>
          <p:cNvSpPr txBox="1"/>
          <p:nvPr/>
        </p:nvSpPr>
        <p:spPr>
          <a:xfrm>
            <a:off x="3046376" y="3550149"/>
            <a:ext cx="609924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We can no longer rely on the </a:t>
            </a:r>
            <a:r>
              <a:rPr lang="en-US" b="1" dirty="0"/>
              <a:t>function location </a:t>
            </a:r>
            <a:r>
              <a:rPr lang="en-US" dirty="0"/>
              <a:t>or </a:t>
            </a:r>
            <a:r>
              <a:rPr lang="en-US" b="1" dirty="0"/>
              <a:t>equipment description </a:t>
            </a:r>
            <a:r>
              <a:rPr lang="en-US" dirty="0"/>
              <a:t>to get a unique </a:t>
            </a:r>
            <a:r>
              <a:rPr lang="en-US" b="1" dirty="0"/>
              <a:t>Catalog Profile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We are left with a list of </a:t>
            </a:r>
            <a:r>
              <a:rPr lang="en-US" b="1" dirty="0"/>
              <a:t>Catalog Profiles </a:t>
            </a:r>
            <a:r>
              <a:rPr lang="en-US" dirty="0"/>
              <a:t>instead of one</a:t>
            </a:r>
          </a:p>
          <a:p>
            <a:pPr algn="ctr"/>
            <a:endParaRPr lang="en-US" dirty="0"/>
          </a:p>
          <a:p>
            <a:pPr algn="ctr"/>
            <a:r>
              <a:rPr lang="en-US" b="1" dirty="0">
                <a:solidFill>
                  <a:schemeClr val="accent2"/>
                </a:solidFill>
              </a:rPr>
              <a:t>PM-EXTR, PMGENERAL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337B0E7-231C-BF35-ADED-7D6A6037F05B}"/>
              </a:ext>
            </a:extLst>
          </p:cNvPr>
          <p:cNvSpPr txBox="1">
            <a:spLocks/>
          </p:cNvSpPr>
          <p:nvPr/>
        </p:nvSpPr>
        <p:spPr>
          <a:xfrm>
            <a:off x="2140085" y="312517"/>
            <a:ext cx="7915549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Path Two </a:t>
            </a:r>
            <a:r>
              <a:rPr lang="en-US" sz="2400" b="1" dirty="0">
                <a:solidFill>
                  <a:srgbClr val="222E4F"/>
                </a:solidFill>
              </a:rPr>
              <a:t>Policy for selecting </a:t>
            </a:r>
            <a:r>
              <a:rPr lang="en-US" sz="2400" b="1" dirty="0">
                <a:solidFill>
                  <a:srgbClr val="FF0000"/>
                </a:solidFill>
              </a:rPr>
              <a:t>Object Part </a:t>
            </a:r>
            <a:r>
              <a:rPr lang="en-US" sz="2400" b="1" dirty="0">
                <a:solidFill>
                  <a:srgbClr val="222E4F"/>
                </a:solidFill>
              </a:rPr>
              <a:t>and </a:t>
            </a:r>
            <a:r>
              <a:rPr lang="en-US" sz="2400" b="1" dirty="0">
                <a:solidFill>
                  <a:srgbClr val="FF0000"/>
                </a:solidFill>
              </a:rPr>
              <a:t>Damage Codes</a:t>
            </a:r>
          </a:p>
        </p:txBody>
      </p:sp>
    </p:spTree>
    <p:extLst>
      <p:ext uri="{BB962C8B-B14F-4D97-AF65-F5344CB8AC3E}">
        <p14:creationId xmlns:p14="http://schemas.microsoft.com/office/powerpoint/2010/main" val="1282319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D67714-0A7E-70B7-D13F-B2C72AB8965F}"/>
              </a:ext>
            </a:extLst>
          </p:cNvPr>
          <p:cNvSpPr txBox="1"/>
          <p:nvPr/>
        </p:nvSpPr>
        <p:spPr>
          <a:xfrm>
            <a:off x="2284582" y="1602396"/>
            <a:ext cx="1349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Object Code Table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7CDD96-2BDA-9282-BB1F-143A817ABFEB}"/>
              </a:ext>
            </a:extLst>
          </p:cNvPr>
          <p:cNvSpPr txBox="1"/>
          <p:nvPr/>
        </p:nvSpPr>
        <p:spPr>
          <a:xfrm>
            <a:off x="1851949" y="956065"/>
            <a:ext cx="83238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List of </a:t>
            </a:r>
            <a:r>
              <a:rPr lang="en-US" b="1" dirty="0"/>
              <a:t>Catalog Profile Codes </a:t>
            </a:r>
            <a:r>
              <a:rPr lang="en-US" dirty="0"/>
              <a:t>(</a:t>
            </a:r>
            <a:r>
              <a:rPr lang="en-US" dirty="0">
                <a:solidFill>
                  <a:schemeClr val="accent2"/>
                </a:solidFill>
              </a:rPr>
              <a:t>PM-EXTR, PMGENERAL</a:t>
            </a:r>
            <a:r>
              <a:rPr lang="en-US" dirty="0"/>
              <a:t>) and </a:t>
            </a:r>
            <a:r>
              <a:rPr lang="en-US" b="1" dirty="0"/>
              <a:t>Catalog</a:t>
            </a:r>
            <a:r>
              <a:rPr lang="en-US" dirty="0"/>
              <a:t> will filter the lists for </a:t>
            </a:r>
            <a:r>
              <a:rPr lang="en-US" b="1" dirty="0"/>
              <a:t>Object Parts </a:t>
            </a:r>
            <a:r>
              <a:rPr lang="en-US" dirty="0"/>
              <a:t>and </a:t>
            </a:r>
            <a:r>
              <a:rPr lang="en-US" b="1" dirty="0"/>
              <a:t>Damage Codes </a:t>
            </a:r>
            <a:r>
              <a:rPr lang="en-US" dirty="0"/>
              <a:t>in the component</a:t>
            </a:r>
            <a:endParaRPr lang="en-US" b="1" dirty="0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BB8F22B7-BFE6-A88B-9982-801EC0BC1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3759" y="1881128"/>
            <a:ext cx="7404476" cy="47543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241BAA-5072-3D37-4DF8-49E145B582DE}"/>
              </a:ext>
            </a:extLst>
          </p:cNvPr>
          <p:cNvSpPr txBox="1"/>
          <p:nvPr/>
        </p:nvSpPr>
        <p:spPr>
          <a:xfrm>
            <a:off x="2662177" y="1864006"/>
            <a:ext cx="729205" cy="477150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1CBB6F-AB67-5414-A243-6D268F106560}"/>
              </a:ext>
            </a:extLst>
          </p:cNvPr>
          <p:cNvSpPr txBox="1"/>
          <p:nvPr/>
        </p:nvSpPr>
        <p:spPr>
          <a:xfrm>
            <a:off x="4479403" y="1881128"/>
            <a:ext cx="972273" cy="1290338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9A0330-4B38-C9EF-43B1-C4483E328F46}"/>
              </a:ext>
            </a:extLst>
          </p:cNvPr>
          <p:cNvSpPr txBox="1"/>
          <p:nvPr/>
        </p:nvSpPr>
        <p:spPr>
          <a:xfrm>
            <a:off x="4479403" y="3171466"/>
            <a:ext cx="972273" cy="3464046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A450ED-EA2D-8168-B0A8-6B344F5393BC}"/>
              </a:ext>
            </a:extLst>
          </p:cNvPr>
          <p:cNvSpPr txBox="1"/>
          <p:nvPr/>
        </p:nvSpPr>
        <p:spPr>
          <a:xfrm>
            <a:off x="7801336" y="1881128"/>
            <a:ext cx="1985324" cy="1290338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2D27B6-29A4-1E44-5BE2-965D22E08B7A}"/>
              </a:ext>
            </a:extLst>
          </p:cNvPr>
          <p:cNvSpPr txBox="1"/>
          <p:nvPr/>
        </p:nvSpPr>
        <p:spPr>
          <a:xfrm>
            <a:off x="7801336" y="3171466"/>
            <a:ext cx="1985324" cy="3464046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466D52D8-DB71-7AAA-97EE-19DA927CBBE6}"/>
              </a:ext>
            </a:extLst>
          </p:cNvPr>
          <p:cNvSpPr txBox="1">
            <a:spLocks/>
          </p:cNvSpPr>
          <p:nvPr/>
        </p:nvSpPr>
        <p:spPr>
          <a:xfrm>
            <a:off x="2138222" y="383939"/>
            <a:ext cx="7915549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Path Two </a:t>
            </a:r>
            <a:r>
              <a:rPr lang="en-US" sz="2400" b="1" dirty="0">
                <a:solidFill>
                  <a:srgbClr val="222E4F"/>
                </a:solidFill>
              </a:rPr>
              <a:t>Policy for selecting </a:t>
            </a:r>
            <a:r>
              <a:rPr lang="en-US" sz="2400" b="1" dirty="0">
                <a:solidFill>
                  <a:srgbClr val="FF0000"/>
                </a:solidFill>
              </a:rPr>
              <a:t>Object Part </a:t>
            </a:r>
            <a:r>
              <a:rPr lang="en-US" sz="2400" b="1" dirty="0">
                <a:solidFill>
                  <a:srgbClr val="222E4F"/>
                </a:solidFill>
              </a:rPr>
              <a:t>and </a:t>
            </a:r>
            <a:r>
              <a:rPr lang="en-US" sz="2400" b="1" dirty="0">
                <a:solidFill>
                  <a:srgbClr val="FF0000"/>
                </a:solidFill>
              </a:rPr>
              <a:t>Damage Codes</a:t>
            </a:r>
          </a:p>
        </p:txBody>
      </p:sp>
    </p:spTree>
    <p:extLst>
      <p:ext uri="{BB962C8B-B14F-4D97-AF65-F5344CB8AC3E}">
        <p14:creationId xmlns:p14="http://schemas.microsoft.com/office/powerpoint/2010/main" val="1837786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16344C3D-15FC-8D56-31A5-0E9DCB4D345C}"/>
              </a:ext>
            </a:extLst>
          </p:cNvPr>
          <p:cNvSpPr txBox="1">
            <a:spLocks/>
          </p:cNvSpPr>
          <p:nvPr/>
        </p:nvSpPr>
        <p:spPr>
          <a:xfrm>
            <a:off x="3471825" y="379987"/>
            <a:ext cx="5532853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222E4F"/>
                </a:solidFill>
              </a:rPr>
              <a:t>Object Part and Damage Codes (</a:t>
            </a:r>
            <a:r>
              <a:rPr lang="en-US" sz="2400" b="1" dirty="0">
                <a:solidFill>
                  <a:srgbClr val="FF0000"/>
                </a:solidFill>
              </a:rPr>
              <a:t>Path Two</a:t>
            </a:r>
            <a:r>
              <a:rPr lang="en-US" sz="2400" b="1" dirty="0">
                <a:solidFill>
                  <a:srgbClr val="222E4F"/>
                </a:solidFill>
              </a:rPr>
              <a:t>)</a:t>
            </a: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04659EB-BE89-2D23-285E-315721243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4900" y="1066800"/>
            <a:ext cx="2451100" cy="4775200"/>
          </a:xfrm>
          <a:prstGeom prst="rect">
            <a:avLst/>
          </a:prstGeom>
        </p:spPr>
      </p:pic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C39BF69-156F-36EA-9627-77E15518E9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092200"/>
            <a:ext cx="2667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27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16344C3D-15FC-8D56-31A5-0E9DCB4D345C}"/>
              </a:ext>
            </a:extLst>
          </p:cNvPr>
          <p:cNvSpPr txBox="1">
            <a:spLocks/>
          </p:cNvSpPr>
          <p:nvPr/>
        </p:nvSpPr>
        <p:spPr>
          <a:xfrm>
            <a:off x="5656386" y="351201"/>
            <a:ext cx="879227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222E4F"/>
                </a:solidFill>
              </a:rPr>
              <a:t>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76CA87-03FE-D963-66C3-B439579290D1}"/>
              </a:ext>
            </a:extLst>
          </p:cNvPr>
          <p:cNvSpPr txBox="1"/>
          <p:nvPr/>
        </p:nvSpPr>
        <p:spPr>
          <a:xfrm>
            <a:off x="595901" y="1059154"/>
            <a:ext cx="7393021" cy="5447645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r>
              <a:rPr lang="en-AU" sz="1100" b="1" dirty="0"/>
              <a:t>SELECT "FLOC"."</a:t>
            </a:r>
            <a:r>
              <a:rPr lang="en-AU" sz="1100" b="1" dirty="0" err="1"/>
              <a:t>functional_location</a:t>
            </a:r>
            <a:r>
              <a:rPr lang="en-AU" sz="1100" b="1" dirty="0"/>
              <a:t>", "FLOC"."</a:t>
            </a:r>
            <a:r>
              <a:rPr lang="en-AU" sz="1100" b="1" dirty="0" err="1"/>
              <a:t>catalog_profile</a:t>
            </a:r>
            <a:r>
              <a:rPr lang="en-AU" sz="1100" b="1" dirty="0"/>
              <a:t>", "FLOC"."</a:t>
            </a:r>
            <a:r>
              <a:rPr lang="en-AU" sz="1100" b="1" dirty="0" err="1"/>
              <a:t>equipment_description</a:t>
            </a:r>
            <a:r>
              <a:rPr lang="en-AU" sz="1100" b="1" dirty="0"/>
              <a:t>", "FLOC"."</a:t>
            </a:r>
            <a:r>
              <a:rPr lang="en-AU" sz="1100" b="1" dirty="0" err="1"/>
              <a:t>object_type</a:t>
            </a:r>
            <a:r>
              <a:rPr lang="en-AU" sz="1100" b="1" dirty="0"/>
              <a:t>",</a:t>
            </a:r>
          </a:p>
          <a:p>
            <a:r>
              <a:rPr lang="en-AU" sz="1100" b="1" dirty="0"/>
              <a:t>"</a:t>
            </a:r>
            <a:r>
              <a:rPr lang="en-AU" sz="1100" b="1" dirty="0" err="1"/>
              <a:t>Site"."Description</a:t>
            </a:r>
            <a:r>
              <a:rPr lang="en-AU" sz="1100" b="1" dirty="0"/>
              <a:t>" as "site",</a:t>
            </a:r>
          </a:p>
          <a:p>
            <a:r>
              <a:rPr lang="en-AU" sz="1100" b="1" dirty="0"/>
              <a:t>CASE WHEN "FLOC"."</a:t>
            </a:r>
            <a:r>
              <a:rPr lang="en-AU" sz="1100" b="1" dirty="0" err="1"/>
              <a:t>functional_location</a:t>
            </a:r>
            <a:r>
              <a:rPr lang="en-AU" sz="1100" b="1" dirty="0"/>
              <a:t>" LIKE '%-WTRS-%' THEN 'Dewatering'</a:t>
            </a:r>
          </a:p>
          <a:p>
            <a:r>
              <a:rPr lang="en-AU" sz="1100" b="1" dirty="0"/>
              <a:t>ELSE "</a:t>
            </a:r>
            <a:r>
              <a:rPr lang="en-AU" sz="1100" b="1" dirty="0" err="1"/>
              <a:t>Department"."Description</a:t>
            </a:r>
            <a:r>
              <a:rPr lang="en-AU" sz="1100" b="1" dirty="0"/>
              <a:t>" END "department"</a:t>
            </a:r>
          </a:p>
          <a:p>
            <a:r>
              <a:rPr lang="en-AU" sz="1100" b="1" dirty="0"/>
              <a:t>FROM</a:t>
            </a:r>
          </a:p>
          <a:p>
            <a:r>
              <a:rPr lang="en-AU" sz="1100" b="1" dirty="0"/>
              <a:t>(</a:t>
            </a:r>
          </a:p>
          <a:p>
            <a:r>
              <a:rPr lang="en-AU" sz="1100" b="1" dirty="0"/>
              <a:t>Select "</a:t>
            </a:r>
            <a:r>
              <a:rPr lang="en-AU" sz="1100" b="1" dirty="0" err="1"/>
              <a:t>FunctionalLocation</a:t>
            </a:r>
            <a:r>
              <a:rPr lang="en-AU" sz="1100" b="1" dirty="0"/>
              <a:t>" as "</a:t>
            </a:r>
            <a:r>
              <a:rPr lang="en-AU" sz="1100" b="1" dirty="0" err="1"/>
              <a:t>floc_id</a:t>
            </a:r>
            <a:r>
              <a:rPr lang="en-AU" sz="1100" b="1" dirty="0"/>
              <a:t>",</a:t>
            </a:r>
          </a:p>
          <a:p>
            <a:r>
              <a:rPr lang="en-AU" sz="1100" b="1" dirty="0"/>
              <a:t>"</a:t>
            </a:r>
            <a:r>
              <a:rPr lang="en-AU" sz="1100" b="1" dirty="0" err="1"/>
              <a:t>FunctionalLocationLabel</a:t>
            </a:r>
            <a:r>
              <a:rPr lang="en-AU" sz="1100" b="1" dirty="0"/>
              <a:t>" as "</a:t>
            </a:r>
            <a:r>
              <a:rPr lang="en-AU" sz="1100" b="1" dirty="0" err="1"/>
              <a:t>functional_location</a:t>
            </a:r>
            <a:r>
              <a:rPr lang="en-AU" sz="1100" b="1" dirty="0"/>
              <a:t>",</a:t>
            </a:r>
          </a:p>
          <a:p>
            <a:r>
              <a:rPr lang="en-AU" sz="1100" b="1" dirty="0"/>
              <a:t>"</a:t>
            </a:r>
            <a:r>
              <a:rPr lang="en-AU" sz="1100" b="1" dirty="0" err="1"/>
              <a:t>EquipmentDescription</a:t>
            </a:r>
            <a:r>
              <a:rPr lang="en-AU" sz="1100" b="1" dirty="0"/>
              <a:t>" as "</a:t>
            </a:r>
            <a:r>
              <a:rPr lang="en-AU" sz="1100" b="1" dirty="0" err="1"/>
              <a:t>equipment_description</a:t>
            </a:r>
            <a:r>
              <a:rPr lang="en-AU" sz="1100" b="1" dirty="0"/>
              <a:t>",</a:t>
            </a:r>
          </a:p>
          <a:p>
            <a:r>
              <a:rPr lang="en-AU" sz="1100" b="1" dirty="0"/>
              <a:t>"</a:t>
            </a:r>
            <a:r>
              <a:rPr lang="en-AU" sz="1100" b="1" dirty="0" err="1"/>
              <a:t>TechnicalObjectTypeDescription</a:t>
            </a:r>
            <a:r>
              <a:rPr lang="en-AU" sz="1100" b="1" dirty="0"/>
              <a:t>" as "</a:t>
            </a:r>
            <a:r>
              <a:rPr lang="en-AU" sz="1100" b="1" dirty="0" err="1"/>
              <a:t>object_type</a:t>
            </a:r>
            <a:r>
              <a:rPr lang="en-AU" sz="1100" b="1" dirty="0"/>
              <a:t>",</a:t>
            </a:r>
          </a:p>
          <a:p>
            <a:r>
              <a:rPr lang="en-AU" sz="1100" b="1" dirty="0"/>
              <a:t>"</a:t>
            </a:r>
            <a:r>
              <a:rPr lang="en-AU" sz="1100" b="1" dirty="0" err="1"/>
              <a:t>CatalogProfile</a:t>
            </a:r>
            <a:r>
              <a:rPr lang="en-AU" sz="1100" b="1" dirty="0"/>
              <a:t>" as "</a:t>
            </a:r>
            <a:r>
              <a:rPr lang="en-AU" sz="1100" b="1" dirty="0" err="1"/>
              <a:t>catalog_profile</a:t>
            </a:r>
            <a:r>
              <a:rPr lang="en-AU" sz="1100" b="1" dirty="0"/>
              <a:t>"</a:t>
            </a:r>
          </a:p>
          <a:p>
            <a:br>
              <a:rPr lang="en-AU" sz="1100" b="1" dirty="0"/>
            </a:br>
            <a:r>
              <a:rPr lang="en-AU" sz="1100" b="1" dirty="0"/>
              <a:t>from "AA_ASSETS_MAINTENANCESYSTEMS"."QUERY"."</a:t>
            </a:r>
            <a:r>
              <a:rPr lang="en-AU" sz="1100" b="1" dirty="0" err="1"/>
              <a:t>EquipmentCurrent</a:t>
            </a:r>
            <a:r>
              <a:rPr lang="en-AU" sz="1100" b="1" dirty="0"/>
              <a:t>"</a:t>
            </a:r>
          </a:p>
          <a:p>
            <a:r>
              <a:rPr lang="en-AU" sz="1100" b="1" dirty="0"/>
              <a:t>WHERE "</a:t>
            </a:r>
            <a:r>
              <a:rPr lang="en-AU" sz="1100" b="1" dirty="0" err="1"/>
              <a:t>FunctionalLocationLabel</a:t>
            </a:r>
            <a:r>
              <a:rPr lang="en-AU" sz="1100" b="1" dirty="0"/>
              <a:t>" LIKE '___-__-____-%'</a:t>
            </a:r>
          </a:p>
          <a:p>
            <a:r>
              <a:rPr lang="en-AU" sz="1100" b="1" dirty="0"/>
              <a:t>) "FLOC"</a:t>
            </a:r>
          </a:p>
          <a:p>
            <a:br>
              <a:rPr lang="en-AU" sz="1100" b="1" dirty="0"/>
            </a:br>
            <a:r>
              <a:rPr lang="en-AU" sz="1100" b="1" dirty="0"/>
              <a:t>LEFT OUTER JOIN</a:t>
            </a:r>
          </a:p>
          <a:p>
            <a:r>
              <a:rPr lang="en-AU" sz="1100" b="1" dirty="0"/>
              <a:t>(Select "</a:t>
            </a:r>
            <a:r>
              <a:rPr lang="en-AU" sz="1100" b="1" dirty="0" err="1"/>
              <a:t>FunctionalLocationLabel</a:t>
            </a:r>
            <a:r>
              <a:rPr lang="en-AU" sz="1100" b="1" dirty="0"/>
              <a:t>" as "</a:t>
            </a:r>
            <a:r>
              <a:rPr lang="en-AU" sz="1100" b="1" dirty="0" err="1"/>
              <a:t>functional_location</a:t>
            </a:r>
            <a:r>
              <a:rPr lang="en-AU" sz="1100" b="1" dirty="0"/>
              <a:t>",</a:t>
            </a:r>
          </a:p>
          <a:p>
            <a:r>
              <a:rPr lang="en-AU" sz="1100" b="1" dirty="0"/>
              <a:t>"</a:t>
            </a:r>
            <a:r>
              <a:rPr lang="en-AU" sz="1100" b="1" dirty="0" err="1"/>
              <a:t>FunctionalLocationDescription</a:t>
            </a:r>
            <a:r>
              <a:rPr lang="en-AU" sz="1100" b="1" dirty="0"/>
              <a:t>" as "Description"</a:t>
            </a:r>
          </a:p>
          <a:p>
            <a:br>
              <a:rPr lang="en-AU" sz="1100" b="1" dirty="0"/>
            </a:br>
            <a:r>
              <a:rPr lang="en-AU" sz="1100" b="1" dirty="0"/>
              <a:t>from "AA_ASSETS_MAINTENANCESYSTEMS"."QUERY"."</a:t>
            </a:r>
            <a:r>
              <a:rPr lang="en-AU" sz="1100" b="1" dirty="0" err="1"/>
              <a:t>FunctionalLocation</a:t>
            </a:r>
            <a:r>
              <a:rPr lang="en-AU" sz="1100" b="1" dirty="0"/>
              <a:t>"</a:t>
            </a:r>
          </a:p>
          <a:p>
            <a:r>
              <a:rPr lang="en-AU" sz="1100" b="1" dirty="0"/>
              <a:t>WHERE "</a:t>
            </a:r>
            <a:r>
              <a:rPr lang="en-AU" sz="1100" b="1" dirty="0" err="1"/>
              <a:t>FunctionalLocationLabel</a:t>
            </a:r>
            <a:r>
              <a:rPr lang="en-AU" sz="1100" b="1" dirty="0"/>
              <a:t>" LIKE '___-__'</a:t>
            </a:r>
          </a:p>
          <a:p>
            <a:r>
              <a:rPr lang="en-AU" sz="1100" b="1" dirty="0"/>
              <a:t>) "Department" ON "Department"."</a:t>
            </a:r>
            <a:r>
              <a:rPr lang="en-AU" sz="1100" b="1" dirty="0" err="1"/>
              <a:t>functional_location</a:t>
            </a:r>
            <a:r>
              <a:rPr lang="en-AU" sz="1100" b="1" dirty="0"/>
              <a:t>" = left("FLOC"."functional_location",6)</a:t>
            </a:r>
          </a:p>
          <a:p>
            <a:r>
              <a:rPr lang="en-AU" sz="1100" b="1" dirty="0"/>
              <a:t>LEFT OUTER JOIN </a:t>
            </a:r>
          </a:p>
          <a:p>
            <a:r>
              <a:rPr lang="en-AU" sz="1100" b="1" dirty="0"/>
              <a:t>(Select "</a:t>
            </a:r>
            <a:r>
              <a:rPr lang="en-AU" sz="1100" b="1" dirty="0" err="1"/>
              <a:t>FunctionalLocationLabel</a:t>
            </a:r>
            <a:r>
              <a:rPr lang="en-AU" sz="1100" b="1" dirty="0"/>
              <a:t>" as "</a:t>
            </a:r>
            <a:r>
              <a:rPr lang="en-AU" sz="1100" b="1" dirty="0" err="1"/>
              <a:t>functional_location</a:t>
            </a:r>
            <a:r>
              <a:rPr lang="en-AU" sz="1100" b="1" dirty="0"/>
              <a:t>",</a:t>
            </a:r>
          </a:p>
          <a:p>
            <a:r>
              <a:rPr lang="en-AU" sz="1100" b="1" dirty="0"/>
              <a:t>"</a:t>
            </a:r>
            <a:r>
              <a:rPr lang="en-AU" sz="1100" b="1" dirty="0" err="1"/>
              <a:t>FunctionalLocationDescription</a:t>
            </a:r>
            <a:r>
              <a:rPr lang="en-AU" sz="1100" b="1" dirty="0"/>
              <a:t>" as "Description"</a:t>
            </a:r>
          </a:p>
          <a:p>
            <a:br>
              <a:rPr lang="en-AU" sz="1100" b="1" dirty="0"/>
            </a:br>
            <a:r>
              <a:rPr lang="en-AU" sz="1100" b="1" dirty="0"/>
              <a:t>from "AA_ASSETS_MAINTENANCESYSTEMS"."QUERY"."</a:t>
            </a:r>
            <a:r>
              <a:rPr lang="en-AU" sz="1100" b="1" dirty="0" err="1"/>
              <a:t>FunctionalLocation</a:t>
            </a:r>
            <a:r>
              <a:rPr lang="en-AU" sz="1100" b="1" dirty="0"/>
              <a:t>"</a:t>
            </a:r>
          </a:p>
          <a:p>
            <a:r>
              <a:rPr lang="en-AU" sz="1100" b="1" dirty="0"/>
              <a:t>WHERE "</a:t>
            </a:r>
            <a:r>
              <a:rPr lang="en-AU" sz="1100" b="1" dirty="0" err="1"/>
              <a:t>FunctionalLocationLabel</a:t>
            </a:r>
            <a:r>
              <a:rPr lang="en-AU" sz="1100" b="1" dirty="0"/>
              <a:t>" LIKE '___'</a:t>
            </a:r>
          </a:p>
          <a:p>
            <a:r>
              <a:rPr lang="en-AU" sz="1100" b="1" dirty="0"/>
              <a:t>) "Site" ON "Site"."</a:t>
            </a:r>
            <a:r>
              <a:rPr lang="en-AU" sz="1100" b="1" dirty="0" err="1"/>
              <a:t>functional_location</a:t>
            </a:r>
            <a:r>
              <a:rPr lang="en-AU" sz="1100" b="1" dirty="0"/>
              <a:t>" = left("FLOC"."functional_location",3)</a:t>
            </a:r>
          </a:p>
          <a:p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A061D7-8824-9708-0788-D3F1C0989D08}"/>
              </a:ext>
            </a:extLst>
          </p:cNvPr>
          <p:cNvSpPr txBox="1"/>
          <p:nvPr/>
        </p:nvSpPr>
        <p:spPr>
          <a:xfrm>
            <a:off x="8151778" y="1059154"/>
            <a:ext cx="37354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Equipment table: </a:t>
            </a:r>
            <a:r>
              <a:rPr lang="en-US" b="1" dirty="0">
                <a:solidFill>
                  <a:srgbClr val="355BB7"/>
                </a:solidFill>
              </a:rPr>
              <a:t>snowflake query</a:t>
            </a:r>
          </a:p>
          <a:p>
            <a:pPr marL="342900" indent="-342900">
              <a:buAutoNum type="arabicPeriod"/>
            </a:pPr>
            <a:r>
              <a:rPr lang="en-US" dirty="0"/>
              <a:t>Defect Codes: csv file (not given here)</a:t>
            </a:r>
          </a:p>
        </p:txBody>
      </p:sp>
    </p:spTree>
    <p:extLst>
      <p:ext uri="{BB962C8B-B14F-4D97-AF65-F5344CB8AC3E}">
        <p14:creationId xmlns:p14="http://schemas.microsoft.com/office/powerpoint/2010/main" val="132627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8275813-783A-B1FA-EEC7-332934B87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2350" y="1536700"/>
            <a:ext cx="5067300" cy="3784600"/>
          </a:xfr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5BF7FC1-C2A2-6E56-7402-22733F2CC19A}"/>
              </a:ext>
            </a:extLst>
          </p:cNvPr>
          <p:cNvSpPr txBox="1">
            <a:spLocks/>
          </p:cNvSpPr>
          <p:nvPr/>
        </p:nvSpPr>
        <p:spPr>
          <a:xfrm>
            <a:off x="5230328" y="360930"/>
            <a:ext cx="1731344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222E4F"/>
                </a:solidFill>
              </a:rPr>
              <a:t>Component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66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72B43BA-94E8-0550-0626-C2EAE708CE08}"/>
              </a:ext>
            </a:extLst>
          </p:cNvPr>
          <p:cNvSpPr/>
          <p:nvPr/>
        </p:nvSpPr>
        <p:spPr>
          <a:xfrm>
            <a:off x="6890380" y="2821024"/>
            <a:ext cx="4416358" cy="3171218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5F9551-765F-3140-AD3A-EC4793888D06}"/>
              </a:ext>
            </a:extLst>
          </p:cNvPr>
          <p:cNvSpPr/>
          <p:nvPr/>
        </p:nvSpPr>
        <p:spPr>
          <a:xfrm>
            <a:off x="1074567" y="2821023"/>
            <a:ext cx="4416358" cy="3171219"/>
          </a:xfrm>
          <a:prstGeom prst="rect">
            <a:avLst/>
          </a:prstGeom>
          <a:ln>
            <a:solidFill>
              <a:srgbClr val="355BB7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5BF7FC1-C2A2-6E56-7402-22733F2CC19A}"/>
              </a:ext>
            </a:extLst>
          </p:cNvPr>
          <p:cNvSpPr txBox="1">
            <a:spLocks/>
          </p:cNvSpPr>
          <p:nvPr/>
        </p:nvSpPr>
        <p:spPr>
          <a:xfrm>
            <a:off x="5301619" y="351203"/>
            <a:ext cx="1588761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222E4F"/>
                </a:solidFill>
              </a:rPr>
              <a:t>Logic Paths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pic>
        <p:nvPicPr>
          <p:cNvPr id="9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8C0C712-F2BC-97F7-1EA9-AFBF8DED47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10289" b="67349"/>
          <a:stretch/>
        </p:blipFill>
        <p:spPr>
          <a:xfrm>
            <a:off x="2788977" y="1248584"/>
            <a:ext cx="3233288" cy="540002"/>
          </a:xfrm>
        </p:spPr>
      </p:pic>
      <p:pic>
        <p:nvPicPr>
          <p:cNvPr id="10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9FA3B0F-216E-2E0F-D920-4D3E410C90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393" b="46530"/>
          <a:stretch/>
        </p:blipFill>
        <p:spPr>
          <a:xfrm>
            <a:off x="4405621" y="1947880"/>
            <a:ext cx="3275186" cy="515564"/>
          </a:xfrm>
          <a:prstGeom prst="rect">
            <a:avLst/>
          </a:prstGeom>
        </p:spPr>
      </p:pic>
      <p:pic>
        <p:nvPicPr>
          <p:cNvPr id="11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81A077D-EF2F-872A-CE89-7C92F10448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213" b="25710"/>
          <a:stretch/>
        </p:blipFill>
        <p:spPr>
          <a:xfrm>
            <a:off x="1521265" y="3429000"/>
            <a:ext cx="3275196" cy="515564"/>
          </a:xfrm>
          <a:prstGeom prst="rect">
            <a:avLst/>
          </a:prstGeom>
        </p:spPr>
      </p:pic>
      <p:pic>
        <p:nvPicPr>
          <p:cNvPr id="12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3E9089B-B335-DC55-D5C1-642FF54AA0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4033" r="50147" b="4891"/>
          <a:stretch/>
        </p:blipFill>
        <p:spPr>
          <a:xfrm>
            <a:off x="1521265" y="4464429"/>
            <a:ext cx="1632776" cy="515564"/>
          </a:xfrm>
          <a:prstGeom prst="rect">
            <a:avLst/>
          </a:prstGeom>
        </p:spPr>
      </p:pic>
      <p:pic>
        <p:nvPicPr>
          <p:cNvPr id="13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70CBE84-0CEB-72D9-A454-2DD88C2616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754" t="74546" r="2711" b="4377"/>
          <a:stretch/>
        </p:blipFill>
        <p:spPr>
          <a:xfrm>
            <a:off x="3282746" y="4474157"/>
            <a:ext cx="1556856" cy="515565"/>
          </a:xfrm>
          <a:prstGeom prst="rect">
            <a:avLst/>
          </a:prstGeom>
        </p:spPr>
      </p:pic>
      <p:pic>
        <p:nvPicPr>
          <p:cNvPr id="14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901B2CA-4014-0EFB-CA8A-2FC6615186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4033" r="50147" b="4891"/>
          <a:stretch/>
        </p:blipFill>
        <p:spPr>
          <a:xfrm>
            <a:off x="7465783" y="4474157"/>
            <a:ext cx="1632776" cy="515564"/>
          </a:xfrm>
          <a:prstGeom prst="rect">
            <a:avLst/>
          </a:prstGeom>
        </p:spPr>
      </p:pic>
      <p:pic>
        <p:nvPicPr>
          <p:cNvPr id="1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67443BC-17CC-0FC9-81C5-54D6FA4C38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754" t="74546" r="2711" b="4377"/>
          <a:stretch/>
        </p:blipFill>
        <p:spPr>
          <a:xfrm>
            <a:off x="9227264" y="4483885"/>
            <a:ext cx="1556856" cy="515565"/>
          </a:xfrm>
          <a:prstGeom prst="rect">
            <a:avLst/>
          </a:prstGeom>
        </p:spPr>
      </p:pic>
      <p:pic>
        <p:nvPicPr>
          <p:cNvPr id="16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028139E-DBC5-2724-3215-E6FF45E933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213" b="25710"/>
          <a:stretch/>
        </p:blipFill>
        <p:spPr>
          <a:xfrm>
            <a:off x="7508924" y="3429000"/>
            <a:ext cx="3275196" cy="5155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982739-4A7D-9096-65C0-E1C485653685}"/>
              </a:ext>
            </a:extLst>
          </p:cNvPr>
          <p:cNvSpPr txBox="1"/>
          <p:nvPr/>
        </p:nvSpPr>
        <p:spPr>
          <a:xfrm>
            <a:off x="6095999" y="1406568"/>
            <a:ext cx="28585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55BB7"/>
                </a:solidFill>
              </a:rPr>
              <a:t>Function Location </a:t>
            </a:r>
            <a:r>
              <a:rPr lang="en-US" sz="1400" dirty="0"/>
              <a:t>filters </a:t>
            </a:r>
            <a:r>
              <a:rPr lang="en-US" sz="1400" b="1" dirty="0">
                <a:solidFill>
                  <a:srgbClr val="355BB7"/>
                </a:solidFill>
              </a:rPr>
              <a:t>Equipment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0DC9DB-C702-11C5-8B23-CE8F391D1E2F}"/>
              </a:ext>
            </a:extLst>
          </p:cNvPr>
          <p:cNvSpPr txBox="1"/>
          <p:nvPr/>
        </p:nvSpPr>
        <p:spPr>
          <a:xfrm>
            <a:off x="7719718" y="2120501"/>
            <a:ext cx="3136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55BB7"/>
                </a:solidFill>
              </a:rPr>
              <a:t>Equipment</a:t>
            </a:r>
            <a:r>
              <a:rPr lang="en-US" sz="1400" dirty="0">
                <a:solidFill>
                  <a:srgbClr val="355BB7"/>
                </a:solidFill>
              </a:rPr>
              <a:t> </a:t>
            </a:r>
            <a:r>
              <a:rPr lang="en-US" sz="1400" dirty="0"/>
              <a:t>filters a unique </a:t>
            </a:r>
            <a:r>
              <a:rPr lang="en-US" sz="1400" b="1" dirty="0">
                <a:solidFill>
                  <a:srgbClr val="355BB7"/>
                </a:solidFill>
              </a:rPr>
              <a:t>Object Type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47CB92-26AB-9F96-AE19-D8338DF10F9A}"/>
              </a:ext>
            </a:extLst>
          </p:cNvPr>
          <p:cNvSpPr txBox="1"/>
          <p:nvPr/>
        </p:nvSpPr>
        <p:spPr>
          <a:xfrm>
            <a:off x="2283544" y="4008366"/>
            <a:ext cx="174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55BB7"/>
                </a:solidFill>
              </a:rPr>
              <a:t>Use</a:t>
            </a:r>
            <a:r>
              <a:rPr lang="en-US" sz="1400" dirty="0"/>
              <a:t> unique value</a:t>
            </a:r>
            <a:endParaRPr lang="en-US" sz="1400" dirty="0">
              <a:solidFill>
                <a:srgbClr val="355BB7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9B13C6-0779-8840-6786-B19F1C46EA36}"/>
              </a:ext>
            </a:extLst>
          </p:cNvPr>
          <p:cNvSpPr txBox="1"/>
          <p:nvPr/>
        </p:nvSpPr>
        <p:spPr>
          <a:xfrm>
            <a:off x="1074567" y="2825587"/>
            <a:ext cx="174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55BB7"/>
                </a:solidFill>
              </a:rPr>
              <a:t>Path One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B60ADF1-021B-BAA5-3B00-4BFE2CE4D8FD}"/>
              </a:ext>
            </a:extLst>
          </p:cNvPr>
          <p:cNvSpPr txBox="1"/>
          <p:nvPr/>
        </p:nvSpPr>
        <p:spPr>
          <a:xfrm>
            <a:off x="6890380" y="2817320"/>
            <a:ext cx="174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Path Two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95362F-E1CA-68CA-6303-443EEC074BC3}"/>
              </a:ext>
            </a:extLst>
          </p:cNvPr>
          <p:cNvSpPr txBox="1"/>
          <p:nvPr/>
        </p:nvSpPr>
        <p:spPr>
          <a:xfrm>
            <a:off x="3205130" y="1467896"/>
            <a:ext cx="2400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APT-IL-CNVY-CONVEY-CV0909-CLEAN</a:t>
            </a:r>
            <a:endParaRPr lang="en-US" sz="1100" dirty="0">
              <a:solidFill>
                <a:srgbClr val="355BB7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8EE283-2F42-EF65-1E70-2E6A432DBBEF}"/>
              </a:ext>
            </a:extLst>
          </p:cNvPr>
          <p:cNvSpPr txBox="1"/>
          <p:nvPr/>
        </p:nvSpPr>
        <p:spPr>
          <a:xfrm>
            <a:off x="4602670" y="2136197"/>
            <a:ext cx="2400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Scraper Belt Diagonal Plough</a:t>
            </a:r>
            <a:endParaRPr lang="en-US" sz="1100" dirty="0">
              <a:solidFill>
                <a:srgbClr val="355BB7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D14D30-265A-9BDE-2A31-E5C31A9EAC04}"/>
              </a:ext>
            </a:extLst>
          </p:cNvPr>
          <p:cNvSpPr txBox="1"/>
          <p:nvPr/>
        </p:nvSpPr>
        <p:spPr>
          <a:xfrm>
            <a:off x="1758951" y="3610536"/>
            <a:ext cx="2400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Belt Scraper</a:t>
            </a:r>
            <a:endParaRPr lang="en-US" sz="1100" dirty="0">
              <a:solidFill>
                <a:srgbClr val="355BB7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0937BD1-5DF7-80BC-7673-3F30D1F7F357}"/>
              </a:ext>
            </a:extLst>
          </p:cNvPr>
          <p:cNvSpPr txBox="1"/>
          <p:nvPr/>
        </p:nvSpPr>
        <p:spPr>
          <a:xfrm>
            <a:off x="7742888" y="3610536"/>
            <a:ext cx="24009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Stator</a:t>
            </a:r>
            <a:endParaRPr lang="en-US" sz="1100" dirty="0">
              <a:solidFill>
                <a:srgbClr val="355BB7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16AEBC8-E1CF-43A0-1494-6704474E62A3}"/>
              </a:ext>
            </a:extLst>
          </p:cNvPr>
          <p:cNvSpPr txBox="1"/>
          <p:nvPr/>
        </p:nvSpPr>
        <p:spPr>
          <a:xfrm>
            <a:off x="7343455" y="4012077"/>
            <a:ext cx="3773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Change</a:t>
            </a:r>
            <a:r>
              <a:rPr lang="en-US" sz="1400" dirty="0"/>
              <a:t> unique value from list of </a:t>
            </a:r>
            <a:r>
              <a:rPr lang="en-US" sz="1400" b="1" dirty="0"/>
              <a:t>all</a:t>
            </a:r>
            <a:r>
              <a:rPr lang="en-US" sz="1400" dirty="0"/>
              <a:t> </a:t>
            </a:r>
            <a:r>
              <a:rPr lang="en-US" sz="1400" b="1" dirty="0"/>
              <a:t>Object Types</a:t>
            </a:r>
            <a:endParaRPr lang="en-US" sz="1400" b="1" dirty="0">
              <a:solidFill>
                <a:srgbClr val="355BB7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5620BB2-B896-5669-D936-E886515FBE2A}"/>
              </a:ext>
            </a:extLst>
          </p:cNvPr>
          <p:cNvSpPr txBox="1"/>
          <p:nvPr/>
        </p:nvSpPr>
        <p:spPr>
          <a:xfrm>
            <a:off x="1918889" y="5124317"/>
            <a:ext cx="24703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55BB7"/>
                </a:solidFill>
              </a:rPr>
              <a:t>Some</a:t>
            </a:r>
            <a:r>
              <a:rPr lang="en-US" sz="1400" dirty="0"/>
              <a:t> policy filters these values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B382E2-C266-71A1-0EA2-FCD010F92599}"/>
              </a:ext>
            </a:extLst>
          </p:cNvPr>
          <p:cNvSpPr txBox="1"/>
          <p:nvPr/>
        </p:nvSpPr>
        <p:spPr>
          <a:xfrm>
            <a:off x="7792928" y="5124317"/>
            <a:ext cx="28686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</a:t>
            </a:r>
            <a:r>
              <a:rPr lang="en-US" sz="1400" dirty="0">
                <a:solidFill>
                  <a:srgbClr val="355BB7"/>
                </a:solidFill>
              </a:rPr>
              <a:t> </a:t>
            </a:r>
            <a:r>
              <a:rPr lang="en-US" sz="1400" b="1" dirty="0">
                <a:solidFill>
                  <a:srgbClr val="FF0000"/>
                </a:solidFill>
              </a:rPr>
              <a:t>different</a:t>
            </a:r>
            <a:r>
              <a:rPr lang="en-US" sz="1400" dirty="0"/>
              <a:t> policy filters these values</a:t>
            </a:r>
          </a:p>
        </p:txBody>
      </p:sp>
    </p:spTree>
    <p:extLst>
      <p:ext uri="{BB962C8B-B14F-4D97-AF65-F5344CB8AC3E}">
        <p14:creationId xmlns:p14="http://schemas.microsoft.com/office/powerpoint/2010/main" val="3519857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65BF7FC1-C2A2-6E56-7402-22733F2CC19A}"/>
              </a:ext>
            </a:extLst>
          </p:cNvPr>
          <p:cNvSpPr txBox="1">
            <a:spLocks/>
          </p:cNvSpPr>
          <p:nvPr/>
        </p:nvSpPr>
        <p:spPr>
          <a:xfrm>
            <a:off x="4145260" y="360930"/>
            <a:ext cx="3901480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222E4F"/>
                </a:solidFill>
              </a:rPr>
              <a:t>Equipment Function Location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pic>
        <p:nvPicPr>
          <p:cNvPr id="10" name="Picture 9" descr="Graphical user interface, text, application, table&#10;&#10;Description automatically generated">
            <a:extLst>
              <a:ext uri="{FF2B5EF4-FFF2-40B4-BE49-F238E27FC236}">
                <a16:creationId xmlns:a16="http://schemas.microsoft.com/office/drawing/2014/main" id="{FB5E4077-5E0D-3F1A-BB94-277DF70ADC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800" y="1110742"/>
            <a:ext cx="4978400" cy="5270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0403C71-7832-1CD0-0E01-DDC1225B1280}"/>
              </a:ext>
            </a:extLst>
          </p:cNvPr>
          <p:cNvSpPr txBox="1"/>
          <p:nvPr/>
        </p:nvSpPr>
        <p:spPr>
          <a:xfrm>
            <a:off x="3806455" y="2886740"/>
            <a:ext cx="3125971" cy="542260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385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65BF7FC1-C2A2-6E56-7402-22733F2CC19A}"/>
              </a:ext>
            </a:extLst>
          </p:cNvPr>
          <p:cNvSpPr txBox="1">
            <a:spLocks/>
          </p:cNvSpPr>
          <p:nvPr/>
        </p:nvSpPr>
        <p:spPr>
          <a:xfrm>
            <a:off x="3691338" y="292836"/>
            <a:ext cx="4809321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355BB7"/>
                </a:solidFill>
              </a:rPr>
              <a:t>Function Location </a:t>
            </a:r>
            <a:r>
              <a:rPr lang="en-US" sz="2400" b="1" dirty="0">
                <a:solidFill>
                  <a:srgbClr val="222E4F"/>
                </a:solidFill>
              </a:rPr>
              <a:t>Filters </a:t>
            </a:r>
            <a:r>
              <a:rPr lang="en-US" sz="2400" b="1" dirty="0">
                <a:solidFill>
                  <a:srgbClr val="355BB7"/>
                </a:solidFill>
              </a:rPr>
              <a:t>Equipment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09867B-AC7A-5B2B-CBB6-C01615ABD7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51" y="2258836"/>
            <a:ext cx="11147898" cy="11701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76F5FD-E994-7E8D-9EE2-F6490E8884DF}"/>
              </a:ext>
            </a:extLst>
          </p:cNvPr>
          <p:cNvSpPr txBox="1"/>
          <p:nvPr/>
        </p:nvSpPr>
        <p:spPr>
          <a:xfrm>
            <a:off x="1070043" y="2149813"/>
            <a:ext cx="2621295" cy="1352144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B70887-A5D6-C302-89B6-9E1C21B8CBFB}"/>
              </a:ext>
            </a:extLst>
          </p:cNvPr>
          <p:cNvSpPr txBox="1"/>
          <p:nvPr/>
        </p:nvSpPr>
        <p:spPr>
          <a:xfrm>
            <a:off x="5000017" y="2149813"/>
            <a:ext cx="2383277" cy="1352144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F0A0DF-649E-6E63-D340-B6697E51BB4D}"/>
              </a:ext>
            </a:extLst>
          </p:cNvPr>
          <p:cNvSpPr txBox="1"/>
          <p:nvPr/>
        </p:nvSpPr>
        <p:spPr>
          <a:xfrm>
            <a:off x="469437" y="1888203"/>
            <a:ext cx="12037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Equipment Table</a:t>
            </a:r>
          </a:p>
        </p:txBody>
      </p:sp>
    </p:spTree>
    <p:extLst>
      <p:ext uri="{BB962C8B-B14F-4D97-AF65-F5344CB8AC3E}">
        <p14:creationId xmlns:p14="http://schemas.microsoft.com/office/powerpoint/2010/main" val="1900535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50945BC-8F9E-1953-84C2-17C314C50E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0298" y="1536700"/>
            <a:ext cx="4851400" cy="378460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16344C3D-15FC-8D56-31A5-0E9DCB4D345C}"/>
              </a:ext>
            </a:extLst>
          </p:cNvPr>
          <p:cNvSpPr txBox="1">
            <a:spLocks/>
          </p:cNvSpPr>
          <p:nvPr/>
        </p:nvSpPr>
        <p:spPr>
          <a:xfrm>
            <a:off x="5313560" y="360930"/>
            <a:ext cx="1564876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222E4F"/>
                </a:solidFill>
              </a:rPr>
              <a:t>Equipment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AC0052-2019-D14F-F1DF-C845C9020693}"/>
              </a:ext>
            </a:extLst>
          </p:cNvPr>
          <p:cNvSpPr txBox="1"/>
          <p:nvPr/>
        </p:nvSpPr>
        <p:spPr>
          <a:xfrm>
            <a:off x="3817089" y="2413591"/>
            <a:ext cx="2424224" cy="542260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274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65BF7FC1-C2A2-6E56-7402-22733F2CC19A}"/>
              </a:ext>
            </a:extLst>
          </p:cNvPr>
          <p:cNvSpPr txBox="1">
            <a:spLocks/>
          </p:cNvSpPr>
          <p:nvPr/>
        </p:nvSpPr>
        <p:spPr>
          <a:xfrm>
            <a:off x="4084650" y="283108"/>
            <a:ext cx="4022696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355BB7"/>
                </a:solidFill>
              </a:rPr>
              <a:t>Equipment </a:t>
            </a:r>
            <a:r>
              <a:rPr lang="en-US" sz="2400" b="1" dirty="0">
                <a:solidFill>
                  <a:srgbClr val="222E4F"/>
                </a:solidFill>
              </a:rPr>
              <a:t>Filters </a:t>
            </a:r>
            <a:r>
              <a:rPr lang="en-US" sz="2400" b="1" dirty="0">
                <a:solidFill>
                  <a:srgbClr val="355BB7"/>
                </a:solidFill>
              </a:rPr>
              <a:t>Object Type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A38BF22-42EE-CE90-0B97-BE1D4A50D521}"/>
              </a:ext>
            </a:extLst>
          </p:cNvPr>
          <p:cNvSpPr txBox="1"/>
          <p:nvPr/>
        </p:nvSpPr>
        <p:spPr>
          <a:xfrm>
            <a:off x="459708" y="1917744"/>
            <a:ext cx="12840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Equipment Table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1398B2-84E0-D862-2A9B-C17B9C181D6E}"/>
              </a:ext>
            </a:extLst>
          </p:cNvPr>
          <p:cNvSpPr txBox="1"/>
          <p:nvPr/>
        </p:nvSpPr>
        <p:spPr>
          <a:xfrm>
            <a:off x="3075557" y="3976695"/>
            <a:ext cx="6040877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 now have a unique </a:t>
            </a:r>
            <a:r>
              <a:rPr lang="en-US" b="1" dirty="0">
                <a:solidFill>
                  <a:schemeClr val="accent2"/>
                </a:solidFill>
              </a:rPr>
              <a:t>Object Type</a:t>
            </a:r>
          </a:p>
          <a:p>
            <a:pPr algn="ctr"/>
            <a:r>
              <a:rPr lang="en-US" b="1" dirty="0">
                <a:solidFill>
                  <a:schemeClr val="accent2"/>
                </a:solidFill>
              </a:rPr>
              <a:t>Belt Scraper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The </a:t>
            </a:r>
            <a:r>
              <a:rPr lang="en-US" b="1" dirty="0">
                <a:solidFill>
                  <a:schemeClr val="accent2"/>
                </a:solidFill>
              </a:rPr>
              <a:t>Catalog Profile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is used to reference the </a:t>
            </a:r>
            <a:r>
              <a:rPr lang="en-US" b="1" dirty="0"/>
              <a:t>Object Code </a:t>
            </a:r>
            <a:r>
              <a:rPr lang="en-US" dirty="0"/>
              <a:t>table</a:t>
            </a:r>
          </a:p>
          <a:p>
            <a:pPr algn="ctr"/>
            <a:r>
              <a:rPr lang="en-US" b="1" dirty="0">
                <a:solidFill>
                  <a:schemeClr val="accent2"/>
                </a:solidFill>
              </a:rPr>
              <a:t>PM-SCPR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A715760-71B6-23B9-360F-5C52D0969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47" y="2290733"/>
            <a:ext cx="11147898" cy="11701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3D6C1B8-9B1D-5584-48CA-716824BFBF9E}"/>
              </a:ext>
            </a:extLst>
          </p:cNvPr>
          <p:cNvSpPr txBox="1"/>
          <p:nvPr/>
        </p:nvSpPr>
        <p:spPr>
          <a:xfrm>
            <a:off x="3700130" y="2290733"/>
            <a:ext cx="1275909" cy="49499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1DBFC5-B34C-E2F5-B748-1D022EE6E309}"/>
              </a:ext>
            </a:extLst>
          </p:cNvPr>
          <p:cNvSpPr txBox="1"/>
          <p:nvPr/>
        </p:nvSpPr>
        <p:spPr>
          <a:xfrm>
            <a:off x="5007935" y="2290733"/>
            <a:ext cx="2371060" cy="494997"/>
          </a:xfrm>
          <a:prstGeom prst="rect">
            <a:avLst/>
          </a:prstGeom>
          <a:noFill/>
          <a:ln w="38100">
            <a:solidFill>
              <a:srgbClr val="355BB7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4ED564-E18D-D9D1-526B-DDAA4C082C2E}"/>
              </a:ext>
            </a:extLst>
          </p:cNvPr>
          <p:cNvSpPr txBox="1"/>
          <p:nvPr/>
        </p:nvSpPr>
        <p:spPr>
          <a:xfrm>
            <a:off x="7410894" y="2290733"/>
            <a:ext cx="1020725" cy="49499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503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16344C3D-15FC-8D56-31A5-0E9DCB4D345C}"/>
              </a:ext>
            </a:extLst>
          </p:cNvPr>
          <p:cNvSpPr txBox="1">
            <a:spLocks/>
          </p:cNvSpPr>
          <p:nvPr/>
        </p:nvSpPr>
        <p:spPr>
          <a:xfrm>
            <a:off x="5216773" y="370657"/>
            <a:ext cx="1758449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222E4F"/>
                </a:solidFill>
              </a:rPr>
              <a:t>Object Type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8BCE46A-2D4B-C6F3-604F-BF14B3BD10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647" y="1271081"/>
            <a:ext cx="4838700" cy="472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BB1EA0-E4F7-BD18-58E2-FC39DC23780B}"/>
              </a:ext>
            </a:extLst>
          </p:cNvPr>
          <p:cNvSpPr txBox="1"/>
          <p:nvPr/>
        </p:nvSpPr>
        <p:spPr>
          <a:xfrm>
            <a:off x="5216773" y="1604187"/>
            <a:ext cx="889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355BB7"/>
                </a:solidFill>
              </a:rPr>
              <a:t>Path One</a:t>
            </a:r>
            <a:endParaRPr lang="en-US" sz="1400" dirty="0">
              <a:solidFill>
                <a:srgbClr val="355BB7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8BBA02-8496-C078-4F94-8A12ABA74231}"/>
              </a:ext>
            </a:extLst>
          </p:cNvPr>
          <p:cNvSpPr txBox="1"/>
          <p:nvPr/>
        </p:nvSpPr>
        <p:spPr>
          <a:xfrm>
            <a:off x="7318291" y="2149946"/>
            <a:ext cx="8897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Path Two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5315AB-638F-B1F0-EFB6-FB30796E10D9}"/>
              </a:ext>
            </a:extLst>
          </p:cNvPr>
          <p:cNvSpPr txBox="1"/>
          <p:nvPr/>
        </p:nvSpPr>
        <p:spPr>
          <a:xfrm>
            <a:off x="3817090" y="2149947"/>
            <a:ext cx="4423144" cy="38455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44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BA7EACD0-8647-4CC4-8512-5DA77A26A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6262098"/>
            <a:ext cx="595901" cy="595901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16344C3D-15FC-8D56-31A5-0E9DCB4D345C}"/>
              </a:ext>
            </a:extLst>
          </p:cNvPr>
          <p:cNvSpPr txBox="1">
            <a:spLocks/>
          </p:cNvSpPr>
          <p:nvPr/>
        </p:nvSpPr>
        <p:spPr>
          <a:xfrm>
            <a:off x="2140085" y="312517"/>
            <a:ext cx="7915549" cy="446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355BB7"/>
                </a:solidFill>
              </a:rPr>
              <a:t>Path One </a:t>
            </a:r>
            <a:r>
              <a:rPr lang="en-US" sz="2400" b="1" dirty="0">
                <a:solidFill>
                  <a:srgbClr val="222E4F"/>
                </a:solidFill>
              </a:rPr>
              <a:t>Policy for selecting </a:t>
            </a:r>
            <a:r>
              <a:rPr lang="en-US" sz="2400" b="1" dirty="0">
                <a:solidFill>
                  <a:srgbClr val="355BB7"/>
                </a:solidFill>
              </a:rPr>
              <a:t>Object Part </a:t>
            </a:r>
            <a:r>
              <a:rPr lang="en-US" sz="2400" b="1" dirty="0">
                <a:solidFill>
                  <a:srgbClr val="222E4F"/>
                </a:solidFill>
              </a:rPr>
              <a:t>and </a:t>
            </a:r>
            <a:r>
              <a:rPr lang="en-US" sz="2400" b="1" dirty="0">
                <a:solidFill>
                  <a:srgbClr val="355BB7"/>
                </a:solidFill>
              </a:rPr>
              <a:t>Damage Codes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DB20F6-EC11-50E4-9492-5F378199799A}"/>
              </a:ext>
            </a:extLst>
          </p:cNvPr>
          <p:cNvSpPr txBox="1"/>
          <p:nvPr/>
        </p:nvSpPr>
        <p:spPr>
          <a:xfrm>
            <a:off x="3046376" y="958335"/>
            <a:ext cx="6099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Keep the auto populated </a:t>
            </a:r>
            <a:r>
              <a:rPr lang="en-US" b="1" dirty="0"/>
              <a:t>Object Type </a:t>
            </a:r>
            <a:r>
              <a:rPr lang="en-US" dirty="0"/>
              <a:t>(Belt Scraper) which links to a single </a:t>
            </a:r>
            <a:r>
              <a:rPr lang="en-US" b="1" dirty="0"/>
              <a:t>Catalog Profile  </a:t>
            </a:r>
            <a:r>
              <a:rPr lang="en-US" dirty="0"/>
              <a:t>(</a:t>
            </a:r>
            <a:r>
              <a:rPr lang="en-US" dirty="0">
                <a:solidFill>
                  <a:schemeClr val="accent2"/>
                </a:solidFill>
              </a:rPr>
              <a:t>PM-SCPR</a:t>
            </a:r>
            <a:r>
              <a:rPr lang="en-US" dirty="0"/>
              <a:t>)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731C72BB-65C7-3DB8-F37D-472D7895C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355" y="1823259"/>
            <a:ext cx="9559289" cy="33032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BD67714-0A7E-70B7-D13F-B2C72AB8965F}"/>
              </a:ext>
            </a:extLst>
          </p:cNvPr>
          <p:cNvSpPr txBox="1"/>
          <p:nvPr/>
        </p:nvSpPr>
        <p:spPr>
          <a:xfrm>
            <a:off x="1238530" y="1561649"/>
            <a:ext cx="1349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Object Code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C6811E-0FA2-DAFD-4EFD-6DA87681E571}"/>
              </a:ext>
            </a:extLst>
          </p:cNvPr>
          <p:cNvSpPr txBox="1"/>
          <p:nvPr/>
        </p:nvSpPr>
        <p:spPr>
          <a:xfrm>
            <a:off x="1682886" y="1803803"/>
            <a:ext cx="914398" cy="330320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CF85CE-B760-FF34-61A2-F65D1A0441B8}"/>
              </a:ext>
            </a:extLst>
          </p:cNvPr>
          <p:cNvSpPr txBox="1"/>
          <p:nvPr/>
        </p:nvSpPr>
        <p:spPr>
          <a:xfrm>
            <a:off x="3988340" y="2947473"/>
            <a:ext cx="1225686" cy="21595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FAD257-ABE4-7734-55FC-8C3AC77F102B}"/>
              </a:ext>
            </a:extLst>
          </p:cNvPr>
          <p:cNvSpPr txBox="1"/>
          <p:nvPr/>
        </p:nvSpPr>
        <p:spPr>
          <a:xfrm>
            <a:off x="3988340" y="1803803"/>
            <a:ext cx="1225686" cy="114367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FB8C8F-D214-8719-091E-A047DD7D1A76}"/>
              </a:ext>
            </a:extLst>
          </p:cNvPr>
          <p:cNvSpPr txBox="1"/>
          <p:nvPr/>
        </p:nvSpPr>
        <p:spPr>
          <a:xfrm>
            <a:off x="8229600" y="1803803"/>
            <a:ext cx="2587558" cy="114367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3DAB61-D179-397C-8FAB-8C008A0DB7E5}"/>
              </a:ext>
            </a:extLst>
          </p:cNvPr>
          <p:cNvSpPr txBox="1"/>
          <p:nvPr/>
        </p:nvSpPr>
        <p:spPr>
          <a:xfrm>
            <a:off x="8229600" y="2947473"/>
            <a:ext cx="2587558" cy="215953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7CDD96-2BDA-9282-BB1F-143A817ABFEB}"/>
              </a:ext>
            </a:extLst>
          </p:cNvPr>
          <p:cNvSpPr txBox="1"/>
          <p:nvPr/>
        </p:nvSpPr>
        <p:spPr>
          <a:xfrm>
            <a:off x="3046376" y="5388078"/>
            <a:ext cx="6099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Catalog Profile Code </a:t>
            </a:r>
            <a:r>
              <a:rPr lang="en-US" dirty="0"/>
              <a:t>(</a:t>
            </a:r>
            <a:r>
              <a:rPr lang="en-US" dirty="0">
                <a:solidFill>
                  <a:schemeClr val="accent2"/>
                </a:solidFill>
              </a:rPr>
              <a:t>PM-SCPR</a:t>
            </a:r>
            <a:r>
              <a:rPr lang="en-US" dirty="0"/>
              <a:t>) and </a:t>
            </a:r>
            <a:r>
              <a:rPr lang="en-US" b="1" dirty="0"/>
              <a:t>Catalog</a:t>
            </a:r>
            <a:r>
              <a:rPr lang="en-US" dirty="0"/>
              <a:t> filter the lists for </a:t>
            </a:r>
            <a:r>
              <a:rPr lang="en-US" b="1" dirty="0"/>
              <a:t>Object Parts </a:t>
            </a:r>
            <a:r>
              <a:rPr lang="en-US" dirty="0"/>
              <a:t>and </a:t>
            </a:r>
            <a:r>
              <a:rPr lang="en-US" b="1" dirty="0"/>
              <a:t>Damage Codes </a:t>
            </a:r>
            <a:r>
              <a:rPr lang="en-US" dirty="0"/>
              <a:t>in the component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0630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556</Words>
  <Application>Microsoft Macintosh PowerPoint</Application>
  <PresentationFormat>Widescreen</PresentationFormat>
  <Paragraphs>78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Veljanoski</dc:creator>
  <cp:lastModifiedBy>Jason Veljanoski</cp:lastModifiedBy>
  <cp:revision>22</cp:revision>
  <dcterms:created xsi:type="dcterms:W3CDTF">2022-05-14T01:14:56Z</dcterms:created>
  <dcterms:modified xsi:type="dcterms:W3CDTF">2022-05-14T09:50:30Z</dcterms:modified>
</cp:coreProperties>
</file>

<file path=docProps/thumbnail.jpeg>
</file>